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58" r:id="rId4"/>
    <p:sldId id="259" r:id="rId5"/>
    <p:sldId id="261" r:id="rId6"/>
    <p:sldId id="262" r:id="rId7"/>
    <p:sldId id="274" r:id="rId8"/>
    <p:sldId id="263" r:id="rId9"/>
    <p:sldId id="264" r:id="rId10"/>
    <p:sldId id="269" r:id="rId11"/>
    <p:sldId id="270" r:id="rId12"/>
    <p:sldId id="266" r:id="rId13"/>
    <p:sldId id="267" r:id="rId14"/>
    <p:sldId id="268" r:id="rId15"/>
    <p:sldId id="272" r:id="rId16"/>
    <p:sldId id="275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1" autoAdjust="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45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71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713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60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10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439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449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91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61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4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FEBD8-D4AF-6447-868F-DD0506B90BD7}" type="datetimeFigureOut">
              <a:rPr lang="en-US" smtClean="0"/>
              <a:t>9/21/2015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04DFF-24FF-FC47-AE33-65FA2B8D7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7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20687"/>
            <a:ext cx="7772400" cy="1470025"/>
          </a:xfrm>
        </p:spPr>
        <p:txBody>
          <a:bodyPr/>
          <a:lstStyle/>
          <a:p>
            <a:r>
              <a:rPr lang="en-US" dirty="0" smtClean="0"/>
              <a:t>Sedimentary Rocks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http://i600.photobucket.com/albums/tt85/Pb43905/nature-and-astro-photos/arches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1990712"/>
            <a:ext cx="6629115" cy="44592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98274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Quick Quiz 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As a class; look at rock #1</a:t>
            </a:r>
          </a:p>
          <a:p>
            <a:pPr lvl="1"/>
            <a:r>
              <a:rPr lang="en-US" dirty="0" smtClean="0"/>
              <a:t>What are the grain sizes?</a:t>
            </a:r>
          </a:p>
          <a:p>
            <a:pPr lvl="1"/>
            <a:r>
              <a:rPr lang="en-US" dirty="0" smtClean="0"/>
              <a:t>What are the grain shapes?</a:t>
            </a:r>
          </a:p>
          <a:p>
            <a:pPr lvl="1"/>
            <a:r>
              <a:rPr lang="en-US" dirty="0" smtClean="0"/>
              <a:t>What is the sorting?</a:t>
            </a:r>
          </a:p>
          <a:p>
            <a:pPr lvl="1"/>
            <a:r>
              <a:rPr lang="en-US" dirty="0" smtClean="0"/>
              <a:t>Possible depositional environments?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92769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Quick Quiz 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As a class; look at rock #3</a:t>
            </a:r>
          </a:p>
          <a:p>
            <a:pPr lvl="1"/>
            <a:r>
              <a:rPr lang="en-US" dirty="0" smtClean="0"/>
              <a:t>What are the grain sizes?</a:t>
            </a:r>
          </a:p>
          <a:p>
            <a:pPr lvl="1"/>
            <a:r>
              <a:rPr lang="en-US" dirty="0" smtClean="0"/>
              <a:t>What are the grain shapes?</a:t>
            </a:r>
          </a:p>
          <a:p>
            <a:pPr lvl="1"/>
            <a:r>
              <a:rPr lang="en-US" dirty="0" smtClean="0"/>
              <a:t>What is the sorting?</a:t>
            </a:r>
          </a:p>
          <a:p>
            <a:pPr lvl="1"/>
            <a:r>
              <a:rPr lang="en-US" dirty="0" smtClean="0"/>
              <a:t>Possible depositional environments?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5446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Weathering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Physical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reaking of a rock by force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Chemical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lvl="0"/>
            <a:r>
              <a:rPr lang="en-US" dirty="0" smtClean="0"/>
              <a:t>Rock is changed by reacting with a chemical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137" y="3242627"/>
            <a:ext cx="4078111" cy="27221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778" y="3242627"/>
            <a:ext cx="3635022" cy="272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11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sz="quarter" idx="1"/>
          </p:nvPr>
        </p:nvSpPr>
        <p:spPr>
          <a:xfrm>
            <a:off x="230188" y="1285229"/>
            <a:ext cx="5325202" cy="4981183"/>
          </a:xfrm>
        </p:spPr>
        <p:txBody>
          <a:bodyPr>
            <a:normAutofit fontScale="92500" lnSpcReduction="20000"/>
          </a:bodyPr>
          <a:lstStyle/>
          <a:p>
            <a:r>
              <a:rPr lang="en-US" sz="2200" b="1" dirty="0" smtClean="0">
                <a:solidFill>
                  <a:srgbClr val="FF0000"/>
                </a:solidFill>
              </a:rPr>
              <a:t>Detrital</a:t>
            </a:r>
            <a:r>
              <a:rPr lang="en-US" sz="2200" dirty="0" smtClean="0">
                <a:solidFill>
                  <a:srgbClr val="FF0000"/>
                </a:solidFill>
              </a:rPr>
              <a:t> </a:t>
            </a:r>
            <a:r>
              <a:rPr lang="en-US" sz="2200" b="0" dirty="0" smtClean="0"/>
              <a:t>(Siliciclastic): </a:t>
            </a:r>
            <a:r>
              <a:rPr lang="en-US" sz="2200" dirty="0" smtClean="0"/>
              <a:t>Minerals and rock fragments.</a:t>
            </a:r>
            <a:r>
              <a:rPr lang="en-US" sz="2200" b="0" dirty="0" smtClean="0"/>
              <a:t>  Examples include conglomerate, breccia, sandstone, and shale, and are named according to the grain size of the sediment particles.</a:t>
            </a:r>
          </a:p>
          <a:p>
            <a:pPr>
              <a:buNone/>
            </a:pPr>
            <a:endParaRPr lang="en-US" dirty="0" smtClean="0"/>
          </a:p>
          <a:p>
            <a:r>
              <a:rPr lang="en-US" sz="2200" b="1" dirty="0" smtClean="0">
                <a:solidFill>
                  <a:srgbClr val="FF0000"/>
                </a:solidFill>
              </a:rPr>
              <a:t>Biochemical </a:t>
            </a:r>
            <a:r>
              <a:rPr lang="en-US" sz="2200" b="0" dirty="0" smtClean="0"/>
              <a:t>(</a:t>
            </a:r>
            <a:r>
              <a:rPr lang="en-US" sz="2200" b="0" dirty="0" err="1"/>
              <a:t>B</a:t>
            </a:r>
            <a:r>
              <a:rPr lang="en-US" sz="2200" b="0" dirty="0" err="1" smtClean="0"/>
              <a:t>ioclastic</a:t>
            </a:r>
            <a:r>
              <a:rPr lang="en-US" sz="2200" b="0" dirty="0"/>
              <a:t>): </a:t>
            </a:r>
            <a:r>
              <a:rPr lang="en-US" sz="2200" dirty="0" smtClean="0"/>
              <a:t>Remains or fragments of </a:t>
            </a:r>
            <a:r>
              <a:rPr lang="en-US" sz="2200" dirty="0"/>
              <a:t>organisms (shells, animals, plants</a:t>
            </a:r>
            <a:r>
              <a:rPr lang="en-US" sz="2200" dirty="0" smtClean="0"/>
              <a:t>).</a:t>
            </a:r>
            <a:r>
              <a:rPr lang="en-US" sz="2200" b="0" dirty="0" smtClean="0"/>
              <a:t>  Example includes limestone composed of shell fragments or similar organic remains.  Fragments may be large and visible or small and microscopic.</a:t>
            </a:r>
            <a:endParaRPr lang="en-US" sz="2200" b="0" dirty="0"/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sz="2200" b="1" dirty="0" smtClean="0">
                <a:solidFill>
                  <a:srgbClr val="FF0000"/>
                </a:solidFill>
              </a:rPr>
              <a:t>Chemical</a:t>
            </a:r>
            <a:r>
              <a:rPr lang="en-US" sz="2200" dirty="0" smtClean="0">
                <a:solidFill>
                  <a:srgbClr val="FF0000"/>
                </a:solidFill>
              </a:rPr>
              <a:t> </a:t>
            </a:r>
            <a:r>
              <a:rPr lang="en-US" sz="2200" b="0" dirty="0" smtClean="0"/>
              <a:t>(</a:t>
            </a:r>
            <a:r>
              <a:rPr lang="en-US" sz="2200" b="0" dirty="0" err="1"/>
              <a:t>N</a:t>
            </a:r>
            <a:r>
              <a:rPr lang="en-US" sz="2200" b="0" dirty="0" err="1" smtClean="0"/>
              <a:t>onclastic</a:t>
            </a:r>
            <a:r>
              <a:rPr lang="en-US" sz="2200" b="0" dirty="0" smtClean="0"/>
              <a:t>): </a:t>
            </a:r>
            <a:r>
              <a:rPr lang="en-US" sz="2200" dirty="0" smtClean="0"/>
              <a:t>Crystals that precipitate from water.</a:t>
            </a:r>
            <a:r>
              <a:rPr lang="en-US" sz="2200" b="0" dirty="0" smtClean="0"/>
              <a:t>  Examples include limestone and </a:t>
            </a:r>
            <a:r>
              <a:rPr lang="en-US" sz="2200" b="0" dirty="0" err="1" smtClean="0"/>
              <a:t>chert</a:t>
            </a:r>
            <a:r>
              <a:rPr lang="en-US" sz="2200" b="0" dirty="0" smtClean="0"/>
              <a:t>, and are named according to the mineral present.</a:t>
            </a:r>
          </a:p>
          <a:p>
            <a:endParaRPr lang="en-US" dirty="0" smtClean="0"/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555389" y="1219689"/>
            <a:ext cx="2571617" cy="13511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3"/>
          <a:srcRect b="7890"/>
          <a:stretch>
            <a:fillRect/>
          </a:stretch>
        </p:blipFill>
        <p:spPr bwMode="auto">
          <a:xfrm>
            <a:off x="5555389" y="4914043"/>
            <a:ext cx="2571617" cy="1420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55389" y="2814246"/>
            <a:ext cx="2571617" cy="1546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450620" y="107244"/>
            <a:ext cx="6127045" cy="880533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000000"/>
                </a:solidFill>
              </a:rPr>
              <a:t>Sedimentary Composition</a:t>
            </a:r>
            <a:endParaRPr lang="en-US" sz="4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699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4374444"/>
            <a:ext cx="8229600" cy="2259719"/>
          </a:xfrm>
        </p:spPr>
        <p:txBody>
          <a:bodyPr/>
          <a:lstStyle/>
          <a:p>
            <a:pPr marL="514350" indent="-514350">
              <a:buAutoNum type="alphaUcParenR"/>
            </a:pPr>
            <a:r>
              <a:rPr lang="en-US" sz="3000" dirty="0" smtClean="0"/>
              <a:t>Sediment is deposited</a:t>
            </a:r>
          </a:p>
          <a:p>
            <a:pPr marL="514350" indent="-514350">
              <a:buAutoNum type="alphaUcParenR"/>
            </a:pPr>
            <a:r>
              <a:rPr lang="en-US" sz="3000" dirty="0" smtClean="0"/>
              <a:t>Sediment is hardened/compacted (</a:t>
            </a:r>
            <a:r>
              <a:rPr lang="en-US" sz="3000" dirty="0" err="1" smtClean="0"/>
              <a:t>lithification</a:t>
            </a:r>
            <a:r>
              <a:rPr lang="en-US" sz="3000" dirty="0" smtClean="0"/>
              <a:t>)</a:t>
            </a:r>
          </a:p>
          <a:p>
            <a:pPr marL="514350" indent="-514350">
              <a:buAutoNum type="alphaUcParenR"/>
            </a:pPr>
            <a:r>
              <a:rPr lang="en-US" sz="3000" dirty="0" smtClean="0"/>
              <a:t>Sediment is cemented by dissolved minerals</a:t>
            </a:r>
            <a:endParaRPr lang="en-US" sz="3000" dirty="0"/>
          </a:p>
        </p:txBody>
      </p:sp>
      <p:pic>
        <p:nvPicPr>
          <p:cNvPr id="4" name="Picture 3" descr="SN140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199" y="1601711"/>
            <a:ext cx="8229601" cy="22589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146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6" descr="07_07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38176" y="854484"/>
            <a:ext cx="2775779" cy="1912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3" descr="07_06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47973" y="2712704"/>
            <a:ext cx="2775779" cy="2093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Content Placeholder 2"/>
          <p:cNvSpPr>
            <a:spLocks noGrp="1"/>
          </p:cNvSpPr>
          <p:nvPr>
            <p:ph sz="quarter" idx="1"/>
          </p:nvPr>
        </p:nvSpPr>
        <p:spPr>
          <a:xfrm>
            <a:off x="230188" y="1196791"/>
            <a:ext cx="5325202" cy="454562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solidFill>
                  <a:srgbClr val="FF0000"/>
                </a:solidFill>
              </a:rPr>
              <a:t>Sedimentary Rock Identification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b="1" dirty="0" smtClean="0"/>
              <a:t>Column 2: </a:t>
            </a:r>
            <a:r>
              <a:rPr lang="en-US" sz="1800" b="0" dirty="0" smtClean="0"/>
              <a:t>Classification as Detrital, Biochemical, or Chemical</a:t>
            </a:r>
            <a:endParaRPr lang="en-US" sz="1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b="1" dirty="0" smtClean="0"/>
              <a:t>Column 3: </a:t>
            </a:r>
            <a:r>
              <a:rPr lang="en-US" sz="1800" b="0" dirty="0" smtClean="0"/>
              <a:t>Classification by Grain Size, Grain Shape, and Minerals Present (or sorting)</a:t>
            </a:r>
            <a:endParaRPr lang="en-US" sz="1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b="1" dirty="0" smtClean="0"/>
              <a:t>Column 4: </a:t>
            </a:r>
            <a:r>
              <a:rPr lang="en-US" sz="1800" b="0" dirty="0" smtClean="0"/>
              <a:t>Color and Other Physical Properties (presence or absence of shells, malleability, or reaction to HCL)</a:t>
            </a:r>
            <a:endParaRPr lang="en-US" sz="1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b="1" dirty="0" smtClean="0"/>
              <a:t>Column 1: </a:t>
            </a:r>
            <a:r>
              <a:rPr lang="en-US" sz="1800" b="0" dirty="0" smtClean="0"/>
              <a:t>Rock Name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solidFill>
                  <a:srgbClr val="FF0000"/>
                </a:solidFill>
              </a:rPr>
              <a:t>Depositional Environments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b="1" dirty="0" smtClean="0"/>
              <a:t>Column 5: </a:t>
            </a:r>
            <a:r>
              <a:rPr lang="en-US" sz="1800" b="0" dirty="0" smtClean="0"/>
              <a:t>Identify possible depositional environments for the identified sedimentary rocks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450620" y="107244"/>
            <a:ext cx="6127045" cy="880533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000000"/>
                </a:solidFill>
              </a:rPr>
              <a:t>Suggested Order</a:t>
            </a:r>
            <a:endParaRPr lang="en-US" sz="4000" dirty="0">
              <a:solidFill>
                <a:srgbClr val="000000"/>
              </a:solidFill>
            </a:endParaRPr>
          </a:p>
        </p:txBody>
      </p:sp>
      <p:pic>
        <p:nvPicPr>
          <p:cNvPr id="7" name="Picture 18" descr="http://www.thinktank.ac/library-media/images/Wolverhampton_Fossiliferous_Limestone_296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964810" y="4690430"/>
            <a:ext cx="2733690" cy="205950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1558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sz="quarter" idx="1"/>
          </p:nvPr>
        </p:nvSpPr>
        <p:spPr>
          <a:xfrm>
            <a:off x="230188" y="1333999"/>
            <a:ext cx="5325202" cy="4803039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FF0000"/>
                </a:solidFill>
              </a:rPr>
              <a:t>Depositional Environments</a:t>
            </a:r>
          </a:p>
          <a:p>
            <a:pPr lvl="1"/>
            <a:r>
              <a:rPr lang="en-US" sz="2300" b="1" dirty="0" smtClean="0"/>
              <a:t>Use the following list to complete the </a:t>
            </a:r>
            <a:r>
              <a:rPr lang="en-US" sz="2300" b="1" dirty="0" smtClean="0">
                <a:solidFill>
                  <a:srgbClr val="FF0000"/>
                </a:solidFill>
              </a:rPr>
              <a:t>Depositional Environment</a:t>
            </a:r>
            <a:r>
              <a:rPr lang="en-US" sz="2300" b="1" dirty="0" smtClean="0"/>
              <a:t> column</a:t>
            </a:r>
          </a:p>
          <a:p>
            <a:pPr lvl="1"/>
            <a:endParaRPr lang="en-US" sz="1800" b="1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Base of mountain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Reef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err="1" smtClean="0"/>
              <a:t>Ooid</a:t>
            </a:r>
            <a:r>
              <a:rPr lang="en-US" sz="1800" b="0" dirty="0" smtClean="0"/>
              <a:t> shoal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Alluvial fan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Beach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Mountains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Marine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Continental slope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Swamp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/>
              <a:t>D</a:t>
            </a:r>
            <a:r>
              <a:rPr lang="en-US" sz="1800" b="0" dirty="0" smtClean="0"/>
              <a:t>eep ocean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Marsh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River bed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Deep marine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800" b="0" dirty="0" smtClean="0"/>
              <a:t>Desert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sz="1800" b="0" dirty="0"/>
          </a:p>
          <a:p>
            <a:pPr lvl="1"/>
            <a:r>
              <a:rPr lang="en-US" sz="2300" dirty="0" smtClean="0"/>
              <a:t>More than 1 </a:t>
            </a:r>
            <a:r>
              <a:rPr lang="en-US" sz="2300" dirty="0" smtClean="0">
                <a:solidFill>
                  <a:srgbClr val="FF0000"/>
                </a:solidFill>
              </a:rPr>
              <a:t>Depositional Environment </a:t>
            </a:r>
            <a:r>
              <a:rPr lang="en-US" sz="2300" dirty="0" smtClean="0"/>
              <a:t>may be applicable to some of the rock samples.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450620" y="107244"/>
            <a:ext cx="6127045" cy="880533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solidFill>
                  <a:srgbClr val="000000"/>
                </a:solidFill>
              </a:rPr>
              <a:t>Suggested Depositional Environments</a:t>
            </a:r>
            <a:endParaRPr lang="en-US" sz="4000" dirty="0">
              <a:solidFill>
                <a:srgbClr val="000000"/>
              </a:solidFill>
            </a:endParaRPr>
          </a:p>
        </p:txBody>
      </p:sp>
      <p:pic>
        <p:nvPicPr>
          <p:cNvPr id="8" name="Picture 7" descr="http://www.mii.org/Minerals/Minpics1/Limestone%20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30442" y="4653175"/>
            <a:ext cx="2345625" cy="21371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4" descr="http://flexiblelearning.auckland.ac.nz/rocks_minerals/rocks/images/greywacke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18362" y="2612301"/>
            <a:ext cx="2201384" cy="2005706"/>
          </a:xfrm>
          <a:prstGeom prst="rect">
            <a:avLst/>
          </a:prstGeom>
          <a:noFill/>
        </p:spPr>
      </p:pic>
      <p:pic>
        <p:nvPicPr>
          <p:cNvPr id="11" name="Picture 2" descr="http://www.uen.org/core/science/sciber/sciber8/geology/images/shale4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080978" y="521675"/>
            <a:ext cx="2775778" cy="20818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084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 Items to Turn 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Part I:  Questions on Sedimentary Rocks</a:t>
            </a:r>
          </a:p>
          <a:p>
            <a:pPr lvl="1"/>
            <a:r>
              <a:rPr lang="en-US" dirty="0" smtClean="0"/>
              <a:t>Types of Weathering</a:t>
            </a:r>
          </a:p>
          <a:p>
            <a:pPr lvl="1"/>
            <a:r>
              <a:rPr lang="en-US" dirty="0" smtClean="0"/>
              <a:t>Definitions of Grain Sizes (Pebble should be replaced with Gravel)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Part II: </a:t>
            </a:r>
            <a:r>
              <a:rPr lang="en-US" dirty="0"/>
              <a:t> </a:t>
            </a:r>
            <a:r>
              <a:rPr lang="en-US" dirty="0" smtClean="0"/>
              <a:t>Sedimentary Rocks Chart</a:t>
            </a:r>
          </a:p>
          <a:p>
            <a:pPr lvl="1"/>
            <a:r>
              <a:rPr lang="en-US" dirty="0" smtClean="0"/>
              <a:t>Sedimentary Rocks Identification</a:t>
            </a:r>
          </a:p>
          <a:p>
            <a:pPr lvl="1"/>
            <a:r>
              <a:rPr lang="en-US" dirty="0" smtClean="0"/>
              <a:t>Depositional Environments</a:t>
            </a:r>
          </a:p>
          <a:p>
            <a:pPr marL="0" indent="0">
              <a:buNone/>
            </a:pPr>
            <a:endParaRPr lang="en-US" dirty="0"/>
          </a:p>
          <a:p>
            <a:pPr marL="5715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Heads-Up for Next Week:</a:t>
            </a:r>
            <a:r>
              <a:rPr lang="en-US" dirty="0" smtClean="0"/>
              <a:t> Metamorphic Rocks but will include component on igneous, sedimentary, and metamorphic rocks.</a:t>
            </a:r>
          </a:p>
          <a:p>
            <a:pPr marL="57150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55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7959"/>
            <a:ext cx="4040188" cy="639762"/>
          </a:xfrm>
        </p:spPr>
        <p:txBody>
          <a:bodyPr/>
          <a:lstStyle/>
          <a:p>
            <a:pPr algn="ctr"/>
            <a:r>
              <a:rPr lang="en-US" dirty="0" smtClean="0"/>
              <a:t>What are sediments?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037720"/>
            <a:ext cx="4040188" cy="5342157"/>
          </a:xfrm>
        </p:spPr>
        <p:txBody>
          <a:bodyPr/>
          <a:lstStyle/>
          <a:p>
            <a:pPr marL="342900" lvl="2" indent="-342900"/>
            <a:r>
              <a:rPr lang="en-US" sz="2400" dirty="0" smtClean="0"/>
              <a:t>Includes rock fragments, mineral grains, parts of plants and animals, rust</a:t>
            </a:r>
          </a:p>
          <a:p>
            <a:pPr marL="0" lvl="2" indent="0">
              <a:buNone/>
            </a:pPr>
            <a:endParaRPr lang="en-US" sz="2400" dirty="0" smtClean="0"/>
          </a:p>
          <a:p>
            <a:pPr marL="342900" lvl="2" indent="-342900"/>
            <a:r>
              <a:rPr lang="en-US" sz="2400" dirty="0" smtClean="0"/>
              <a:t>Sediments are the product of </a:t>
            </a:r>
            <a:r>
              <a:rPr lang="en-US" sz="2400" i="1" dirty="0" smtClean="0"/>
              <a:t>weathered</a:t>
            </a:r>
            <a:r>
              <a:rPr lang="en-US" sz="2400" dirty="0" smtClean="0"/>
              <a:t> source materials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397959"/>
            <a:ext cx="4041775" cy="639762"/>
          </a:xfrm>
        </p:spPr>
        <p:txBody>
          <a:bodyPr/>
          <a:lstStyle/>
          <a:p>
            <a:pPr algn="ctr"/>
            <a:r>
              <a:rPr lang="en-US" dirty="0" smtClean="0"/>
              <a:t>What are sedimentary rocks?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037721"/>
            <a:ext cx="4041775" cy="5342156"/>
          </a:xfrm>
        </p:spPr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orm from loose fragments of sediments produced by weathering of older rock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>
                <a:solidFill>
                  <a:srgbClr val="000000"/>
                </a:solidFill>
              </a:rPr>
              <a:t>C</a:t>
            </a:r>
            <a:r>
              <a:rPr lang="en-US" dirty="0" smtClean="0">
                <a:solidFill>
                  <a:srgbClr val="000000"/>
                </a:solidFill>
              </a:rPr>
              <a:t>an form from igneous, metamorphic, and/or other sedimentary rocks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02" y="4054644"/>
            <a:ext cx="3235378" cy="23252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149" y="4054644"/>
            <a:ext cx="3104603" cy="232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94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can they tell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199" y="1553825"/>
            <a:ext cx="7767601" cy="2034857"/>
          </a:xfrm>
        </p:spPr>
        <p:txBody>
          <a:bodyPr/>
          <a:lstStyle/>
          <a:p>
            <a:r>
              <a:rPr lang="en-US" dirty="0" smtClean="0"/>
              <a:t>Identifying sedimentary rocks can help you understand the history and depositional environment of the rock.</a:t>
            </a:r>
            <a:endParaRPr lang="en-US" dirty="0"/>
          </a:p>
        </p:txBody>
      </p:sp>
      <p:pic>
        <p:nvPicPr>
          <p:cNvPr id="10" name="Picture 9" descr="http://www.carbonfund.org/blog/wp-content/uploads/2010/09/coral3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953" y="2417753"/>
            <a:ext cx="2998103" cy="1982379"/>
          </a:xfrm>
          <a:prstGeom prst="rect">
            <a:avLst/>
          </a:prstGeom>
          <a:noFill/>
        </p:spPr>
      </p:pic>
      <p:pic>
        <p:nvPicPr>
          <p:cNvPr id="11" name="Picture 10" descr="H:\jewelry OLGA\My Pictures\GEOLOGY trips\Field trip to KW\P9190119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12224" y="2690192"/>
            <a:ext cx="2133600" cy="1560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3" name="Straight Arrow Connector 12"/>
          <p:cNvCxnSpPr/>
          <p:nvPr/>
        </p:nvCxnSpPr>
        <p:spPr>
          <a:xfrm>
            <a:off x="3642526" y="3460666"/>
            <a:ext cx="2190146" cy="0"/>
          </a:xfrm>
          <a:prstGeom prst="straightConnector1">
            <a:avLst/>
          </a:prstGeom>
          <a:ln w="38100">
            <a:solidFill>
              <a:srgbClr val="E46C0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99377" y="4649623"/>
            <a:ext cx="2343149" cy="2022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6" name="Picture 15" descr="http://www.mii.org/Minerals/Minpics1/Limestone%202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208860" y="4534783"/>
            <a:ext cx="2345625" cy="21371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7" name="Straight Arrow Connector 16"/>
          <p:cNvCxnSpPr/>
          <p:nvPr/>
        </p:nvCxnSpPr>
        <p:spPr>
          <a:xfrm>
            <a:off x="3393161" y="5821294"/>
            <a:ext cx="2439511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16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do we identify our rocks?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00"/>
                </a:solidFill>
              </a:rPr>
              <a:t>Grain Size </a:t>
            </a:r>
            <a:r>
              <a:rPr lang="en-US" dirty="0" smtClean="0">
                <a:solidFill>
                  <a:srgbClr val="000000"/>
                </a:solidFill>
              </a:rPr>
              <a:t>– clay, silt, sand, gravel </a:t>
            </a:r>
          </a:p>
          <a:p>
            <a:endParaRPr lang="en-US" dirty="0" smtClean="0">
              <a:solidFill>
                <a:srgbClr val="000000"/>
              </a:solidFill>
            </a:endParaRPr>
          </a:p>
          <a:p>
            <a:r>
              <a:rPr lang="en-US" b="1" dirty="0" smtClean="0">
                <a:solidFill>
                  <a:srgbClr val="000000"/>
                </a:solidFill>
              </a:rPr>
              <a:t>Grain Shape </a:t>
            </a:r>
            <a:r>
              <a:rPr lang="en-US" dirty="0" smtClean="0">
                <a:solidFill>
                  <a:srgbClr val="000000"/>
                </a:solidFill>
              </a:rPr>
              <a:t>– very angular to well rounded</a:t>
            </a:r>
          </a:p>
          <a:p>
            <a:endParaRPr lang="en-US" dirty="0" smtClean="0">
              <a:solidFill>
                <a:srgbClr val="000000"/>
              </a:solidFill>
            </a:endParaRPr>
          </a:p>
          <a:p>
            <a:r>
              <a:rPr lang="en-US" b="1" dirty="0" smtClean="0">
                <a:solidFill>
                  <a:srgbClr val="000000"/>
                </a:solidFill>
              </a:rPr>
              <a:t>Grain Sorting </a:t>
            </a:r>
            <a:r>
              <a:rPr lang="en-US" dirty="0" smtClean="0">
                <a:solidFill>
                  <a:srgbClr val="000000"/>
                </a:solidFill>
              </a:rPr>
              <a:t>– poorly sorted to well sorted</a:t>
            </a:r>
          </a:p>
          <a:p>
            <a:pPr marL="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Crystalline texture/Micro-crystalline texture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9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7-17 at 10.05.5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080" y="663757"/>
            <a:ext cx="5644399" cy="571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14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17638"/>
            <a:ext cx="7315200" cy="503771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err="1" smtClean="0"/>
              <a:t>Udden</a:t>
            </a:r>
            <a:r>
              <a:rPr lang="en-US" dirty="0" smtClean="0"/>
              <a:t>-Wentworth Grain Sizes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01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7-17 at 10.09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70" y="1417734"/>
            <a:ext cx="7340600" cy="29845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1284664" y="4533842"/>
            <a:ext cx="7037006" cy="15358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835120" y="5035965"/>
            <a:ext cx="3529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Increase Weathering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77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7-17 at 10.17.2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721" y="1130111"/>
            <a:ext cx="6388100" cy="17272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715688"/>
              </p:ext>
            </p:extLst>
          </p:nvPr>
        </p:nvGraphicFramePr>
        <p:xfrm>
          <a:off x="1368720" y="2827238"/>
          <a:ext cx="6373988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6295"/>
                <a:gridCol w="1443895"/>
                <a:gridCol w="1594006"/>
                <a:gridCol w="915196"/>
                <a:gridCol w="85459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Very poorly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sorted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Poorly sorted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Moderately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sorted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Well sorted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Very well sorted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Right Arrow 7"/>
          <p:cNvSpPr/>
          <p:nvPr/>
        </p:nvSpPr>
        <p:spPr>
          <a:xfrm>
            <a:off x="1284664" y="3912953"/>
            <a:ext cx="7037006" cy="15358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427109" y="4415076"/>
            <a:ext cx="4289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Increase Transport Distance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3919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518</Words>
  <Application>Microsoft Office PowerPoint</Application>
  <PresentationFormat>On-screen Show (4:3)</PresentationFormat>
  <Paragraphs>94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Sedimentary Rocks</vt:lpstr>
      <vt:lpstr>2 Items to Turn In</vt:lpstr>
      <vt:lpstr>PowerPoint Presentation</vt:lpstr>
      <vt:lpstr>What can they tell us?</vt:lpstr>
      <vt:lpstr>How do we identify our rocks?</vt:lpstr>
      <vt:lpstr>PowerPoint Presentation</vt:lpstr>
      <vt:lpstr>Udden-Wentworth Grain Sizes</vt:lpstr>
      <vt:lpstr>PowerPoint Presentation</vt:lpstr>
      <vt:lpstr>PowerPoint Presentation</vt:lpstr>
      <vt:lpstr>Quick Quiz </vt:lpstr>
      <vt:lpstr>Quick Quiz </vt:lpstr>
      <vt:lpstr>Two Types of Weathering</vt:lpstr>
      <vt:lpstr>Sedimentary Composition</vt:lpstr>
      <vt:lpstr>Cementation</vt:lpstr>
      <vt:lpstr>Suggested Order</vt:lpstr>
      <vt:lpstr>Suggested Depositional Environments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Sedimentary Rocks</dc:title>
  <dc:creator>Caitlin Farnsworth</dc:creator>
  <cp:lastModifiedBy>dterry</cp:lastModifiedBy>
  <cp:revision>34</cp:revision>
  <dcterms:created xsi:type="dcterms:W3CDTF">2015-07-17T13:37:16Z</dcterms:created>
  <dcterms:modified xsi:type="dcterms:W3CDTF">2015-09-22T01:33:33Z</dcterms:modified>
</cp:coreProperties>
</file>

<file path=docProps/thumbnail.jpeg>
</file>